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1" r:id="rId3"/>
  </p:sldMasterIdLst>
  <p:notesMasterIdLst>
    <p:notesMasterId r:id="rId7"/>
  </p:notesMasterIdLst>
  <p:sldIdLst>
    <p:sldId id="2981" r:id="rId4"/>
    <p:sldId id="1611" r:id="rId5"/>
    <p:sldId id="3531" r:id="rId6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1A7EF4D-FFFB-4BC5-81DF-60E937A4426F}">
          <p14:sldIdLst>
            <p14:sldId id="2981"/>
            <p14:sldId id="1611"/>
            <p14:sldId id="35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93" userDrawn="1">
          <p15:clr>
            <a:srgbClr val="A4A3A4"/>
          </p15:clr>
        </p15:guide>
        <p15:guide id="2" pos="390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Administrator" initials="" lastIdx="0" clrIdx="0"/>
  <p:cmAuthor id="0" name="XH" initials="X" lastIdx="17" clrIdx="0"/>
  <p:cmAuthor id="4" name="赵志辉" initials="赵" lastIdx="1" clrIdx="3"/>
  <p:cmAuthor id="5" name="xiao yujie" initials="xy" lastIdx="1" clrIdx="4"/>
  <p:cmAuthor id="6" name="ming qiu" initials="m" lastIdx="17" clrIdx="1"/>
  <p:cmAuthor id="7" name="1206988966@qq.com" initials="1" lastIdx="1" clrIdx="2"/>
  <p:cmAuthor id="8" name="Author" initials="A" lastIdx="0" clrIdx="7"/>
  <p:cmAuthor id="9" name="翀 刘" initials="翀" lastIdx="1" clrIdx="5"/>
  <p:cmAuthor id="12" name="WILL" initials="W" lastIdx="4" clrIdx="11"/>
  <p:cmAuthor id="13" name="高 燕雯" initials="高" lastIdx="8" clrIdx="12"/>
  <p:cmAuthor id="14" name="S" initials="S" lastIdx="1" clrIdx="13"/>
  <p:cmAuthor id="15" name="54200" initials="5" lastIdx="1" clrIdx="14"/>
  <p:cmAuthor id="10" name="Lenovo" initials="L" lastIdx="1" clrIdx="9"/>
  <p:cmAuthor id="3" name="山东三维钢结构 文娟" initials="山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E56C11"/>
    <a:srgbClr val="7F7F7F"/>
    <a:srgbClr val="F7B536"/>
    <a:srgbClr val="EC7C5D"/>
    <a:srgbClr val="EC6400"/>
    <a:srgbClr val="EE6C00"/>
    <a:srgbClr val="134E92"/>
    <a:srgbClr val="F3F3F3"/>
    <a:srgbClr val="3498DB"/>
    <a:srgbClr val="565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7" autoAdjust="0"/>
    <p:restoredTop sz="99851" autoAdjust="0"/>
  </p:normalViewPr>
  <p:slideViewPr>
    <p:cSldViewPr snapToGrid="0" showGuides="1">
      <p:cViewPr varScale="1">
        <p:scale>
          <a:sx n="85" d="100"/>
          <a:sy n="85" d="100"/>
        </p:scale>
        <p:origin x="-768" y="-96"/>
      </p:cViewPr>
      <p:guideLst>
        <p:guide orient="horz" pos="2493"/>
        <p:guide pos="39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173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gs" Target="tags/tag107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86506-327F-4788-BAF0-4B794890C8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1F724-51D9-486B-9BFF-C542D0E12B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pPr lvl="0" algn="l">
              <a:buClrTx/>
              <a:buSzTx/>
              <a:buFontTx/>
            </a:pPr>
            <a:r>
              <a:rPr lang="en-US" altLang="zh-CN" dirty="0">
                <a:solidFill>
                  <a:srgbClr val="7E7E7E"/>
                </a:solidFill>
                <a:cs typeface="+mn-lt"/>
                <a:sym typeface="+mn-ea"/>
              </a:rPr>
              <a:t>Heat Recovery Steam Generators (HRSG) </a:t>
            </a:r>
            <a:endParaRPr lang="en-US" altLang="zh-CN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rgbClr val="7E7E7E"/>
                </a:solidFill>
                <a:cs typeface="+mn-lt"/>
                <a:sym typeface="+mn-ea"/>
              </a:rPr>
              <a:t>余热</a:t>
            </a:r>
            <a:r>
              <a:rPr lang="en-US" altLang="zh-CN" dirty="0">
                <a:solidFill>
                  <a:srgbClr val="7E7E7E"/>
                </a:solidFill>
                <a:cs typeface="+mn-lt"/>
                <a:sym typeface="+mn-ea"/>
              </a:rPr>
              <a:t>锅炉支架</a:t>
            </a:r>
            <a:endParaRPr lang="en-US" altLang="zh-CN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zh-CN" dirty="0">
                <a:solidFill>
                  <a:srgbClr val="7E7E7E"/>
                </a:solidFill>
                <a:cs typeface="+mn-lt"/>
                <a:sym typeface="+mn-ea"/>
              </a:rPr>
              <a:t>Dust Collector</a:t>
            </a:r>
            <a:endParaRPr lang="en-US" altLang="zh-CN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rgbClr val="7E7E7E"/>
                </a:solidFill>
                <a:cs typeface="+mn-lt"/>
                <a:sym typeface="+mn-ea"/>
              </a:rPr>
              <a:t>除尘器</a:t>
            </a:r>
            <a:r>
              <a:rPr lang="en-US" altLang="zh-CN" dirty="0">
                <a:solidFill>
                  <a:srgbClr val="7E7E7E"/>
                </a:solidFill>
                <a:cs typeface="+mn-lt"/>
                <a:sym typeface="+mn-ea"/>
              </a:rPr>
              <a:t> </a:t>
            </a:r>
            <a:endParaRPr lang="en-US" altLang="zh-CN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zh-CN" dirty="0">
                <a:solidFill>
                  <a:srgbClr val="7E7E7E"/>
                </a:solidFill>
                <a:cs typeface="+mn-lt"/>
                <a:sym typeface="+mn-ea"/>
              </a:rPr>
              <a:t>PV/CSP Structure</a:t>
            </a:r>
            <a:endParaRPr lang="zh-CN" altLang="en-US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dirty="0">
                <a:solidFill>
                  <a:srgbClr val="7E7E7E"/>
                </a:solidFill>
                <a:cs typeface="+mn-lt"/>
                <a:sym typeface="+mn-ea"/>
              </a:rPr>
              <a:t>光伏光热支架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tags" Target="../tags/tag9.xml"/><Relationship Id="rId3" Type="http://schemas.openxmlformats.org/officeDocument/2006/relationships/image" Target="../media/image3.png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image" Target="../media/image4.png"/><Relationship Id="rId6" Type="http://schemas.openxmlformats.org/officeDocument/2006/relationships/tags" Target="../tags/tag12.xml"/><Relationship Id="rId5" Type="http://schemas.openxmlformats.org/officeDocument/2006/relationships/image" Target="../media/image3.png"/><Relationship Id="rId4" Type="http://schemas.openxmlformats.org/officeDocument/2006/relationships/tags" Target="../tags/tag11.xml"/><Relationship Id="rId3" Type="http://schemas.openxmlformats.org/officeDocument/2006/relationships/image" Target="../media/image5.png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tags" Target="../tags/tag16.xml"/><Relationship Id="rId3" Type="http://schemas.openxmlformats.org/officeDocument/2006/relationships/image" Target="../media/image3.png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tags" Target="../tags/tag18.xml"/><Relationship Id="rId3" Type="http://schemas.openxmlformats.org/officeDocument/2006/relationships/image" Target="../media/image3.png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20.xml"/><Relationship Id="rId3" Type="http://schemas.openxmlformats.org/officeDocument/2006/relationships/image" Target="../media/image6.png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tags" Target="../tags/tag22.xml"/><Relationship Id="rId3" Type="http://schemas.openxmlformats.org/officeDocument/2006/relationships/image" Target="../media/image3.png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tags" Target="../tags/tag24.xml"/><Relationship Id="rId3" Type="http://schemas.openxmlformats.org/officeDocument/2006/relationships/image" Target="../media/image3.png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tags" Target="../tags/tag26.xml"/><Relationship Id="rId3" Type="http://schemas.openxmlformats.org/officeDocument/2006/relationships/image" Target="../media/image3.png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image" Target="../media/image4.png"/><Relationship Id="rId4" Type="http://schemas.openxmlformats.org/officeDocument/2006/relationships/tags" Target="../tags/tag30.xml"/><Relationship Id="rId3" Type="http://schemas.openxmlformats.org/officeDocument/2006/relationships/image" Target="../media/image3.png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image" Target="../media/image4.png"/><Relationship Id="rId5" Type="http://schemas.openxmlformats.org/officeDocument/2006/relationships/tags" Target="../tags/tag37.xml"/><Relationship Id="rId4" Type="http://schemas.openxmlformats.org/officeDocument/2006/relationships/image" Target="../media/image3.png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image" Target="../media/image4.png"/><Relationship Id="rId5" Type="http://schemas.openxmlformats.org/officeDocument/2006/relationships/tags" Target="../tags/tag45.xml"/><Relationship Id="rId4" Type="http://schemas.openxmlformats.org/officeDocument/2006/relationships/image" Target="../media/image3.png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image" Target="../media/image4.png"/><Relationship Id="rId5" Type="http://schemas.openxmlformats.org/officeDocument/2006/relationships/tags" Target="../tags/tag54.xml"/><Relationship Id="rId4" Type="http://schemas.openxmlformats.org/officeDocument/2006/relationships/image" Target="../media/image3.png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image" Target="../media/image4.png"/><Relationship Id="rId5" Type="http://schemas.openxmlformats.org/officeDocument/2006/relationships/tags" Target="../tags/tag63.xml"/><Relationship Id="rId4" Type="http://schemas.openxmlformats.org/officeDocument/2006/relationships/image" Target="../media/image3.png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image" Target="../media/image4.png"/><Relationship Id="rId5" Type="http://schemas.openxmlformats.org/officeDocument/2006/relationships/tags" Target="../tags/tag72.xml"/><Relationship Id="rId4" Type="http://schemas.openxmlformats.org/officeDocument/2006/relationships/image" Target="../media/image3.png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image" Target="../media/image7.png"/><Relationship Id="rId5" Type="http://schemas.openxmlformats.org/officeDocument/2006/relationships/tags" Target="../tags/tag83.xml"/><Relationship Id="rId4" Type="http://schemas.openxmlformats.org/officeDocument/2006/relationships/image" Target="../media/image3.png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0480" y="0"/>
            <a:ext cx="731520" cy="54483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105号-简雅黑" panose="00000500000000000000" pitchFamily="2" charset="-122"/>
                <a:ea typeface="字魂105号-简雅黑" panose="00000500000000000000" pitchFamily="2" charset="-122"/>
              </a:defRPr>
            </a:lvl1pPr>
          </a:lstStyle>
          <a:p>
            <a:fld id="{FE158B01-1B94-410B-955F-6A222A70BF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105号-简雅黑" panose="00000500000000000000" pitchFamily="2" charset="-122"/>
                <a:ea typeface="字魂105号-简雅黑" panose="00000500000000000000" pitchFamily="2" charset="-122"/>
              </a:defRPr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105号-简雅黑" panose="00000500000000000000" pitchFamily="2" charset="-122"/>
                <a:ea typeface="字魂105号-简雅黑" panose="00000500000000000000" pitchFamily="2" charset="-122"/>
              </a:defRPr>
            </a:lvl1pPr>
          </a:lstStyle>
          <a:p>
            <a:fld id="{8A3A7E1F-F86D-4EC0-8623-A67CB04E396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257050" y="1603156"/>
            <a:ext cx="2538589" cy="2119372"/>
          </a:xfrm>
          <a:custGeom>
            <a:avLst/>
            <a:gdLst>
              <a:gd name="connsiteX0" fmla="*/ 0 w 2538589"/>
              <a:gd name="connsiteY0" fmla="*/ 0 h 2119372"/>
              <a:gd name="connsiteX1" fmla="*/ 2538589 w 2538589"/>
              <a:gd name="connsiteY1" fmla="*/ 0 h 2119372"/>
              <a:gd name="connsiteX2" fmla="*/ 2538589 w 2538589"/>
              <a:gd name="connsiteY2" fmla="*/ 2119372 h 2119372"/>
              <a:gd name="connsiteX3" fmla="*/ 0 w 2538589"/>
              <a:gd name="connsiteY3" fmla="*/ 2119372 h 211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8589" h="2119372">
                <a:moveTo>
                  <a:pt x="0" y="0"/>
                </a:moveTo>
                <a:lnTo>
                  <a:pt x="2538589" y="0"/>
                </a:lnTo>
                <a:lnTo>
                  <a:pt x="2538589" y="2119372"/>
                </a:lnTo>
                <a:lnTo>
                  <a:pt x="0" y="211937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字魂105号-简雅黑" panose="00000500000000000000" pitchFamily="2" charset="-122"/>
                <a:ea typeface="字魂105号-简雅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249640" y="3813408"/>
            <a:ext cx="5067649" cy="2133134"/>
          </a:xfrm>
          <a:custGeom>
            <a:avLst/>
            <a:gdLst>
              <a:gd name="connsiteX0" fmla="*/ 0 w 5067649"/>
              <a:gd name="connsiteY0" fmla="*/ 0 h 2133134"/>
              <a:gd name="connsiteX1" fmla="*/ 5067649 w 5067649"/>
              <a:gd name="connsiteY1" fmla="*/ 0 h 2133134"/>
              <a:gd name="connsiteX2" fmla="*/ 5067649 w 5067649"/>
              <a:gd name="connsiteY2" fmla="*/ 2133134 h 2133134"/>
              <a:gd name="connsiteX3" fmla="*/ 0 w 5067649"/>
              <a:gd name="connsiteY3" fmla="*/ 2133134 h 213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649" h="2133134">
                <a:moveTo>
                  <a:pt x="0" y="0"/>
                </a:moveTo>
                <a:lnTo>
                  <a:pt x="5067649" y="0"/>
                </a:lnTo>
                <a:lnTo>
                  <a:pt x="5067649" y="2133134"/>
                </a:lnTo>
                <a:lnTo>
                  <a:pt x="0" y="213313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字魂105号-简雅黑" panose="00000500000000000000" pitchFamily="2" charset="-122"/>
                <a:ea typeface="字魂105号-简雅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0" y="6377939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8240" y="6377939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73D3-D952-4308-80FC-34984B4C206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481328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481328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en-US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rtlCol="0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en-US" strike="noStrike" noProof="1"/>
          </a:p>
        </p:txBody>
      </p:sp>
      <p:sp>
        <p:nvSpPr>
          <p:cNvPr id="11" name="日期占位符 4"/>
          <p:cNvSpPr>
            <a:spLocks noGrp="1"/>
          </p:cNvSpPr>
          <p:nvPr>
            <p:ph type="dt" sz="half" idx="12"/>
          </p:nvPr>
        </p:nvSpPr>
        <p:spPr>
          <a:xfrm>
            <a:off x="8970433" y="6408738"/>
            <a:ext cx="2559051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itchFamily="2" charset="-122"/>
              <a:cs typeface="+mn-cs"/>
            </a:endParaRPr>
          </a:p>
        </p:txBody>
      </p:sp>
      <p:sp>
        <p:nvSpPr>
          <p:cNvPr id="16" name="页脚占位符 5"/>
          <p:cNvSpPr>
            <a:spLocks noGrp="1"/>
          </p:cNvSpPr>
          <p:nvPr>
            <p:ph type="ftr" sz="quarter" idx="3"/>
          </p:nvPr>
        </p:nvSpPr>
        <p:spPr>
          <a:xfrm>
            <a:off x="5839884" y="6408738"/>
            <a:ext cx="3134784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itchFamily="2" charset="-122"/>
              <a:cs typeface="+mn-cs"/>
            </a:endParaRPr>
          </a:p>
        </p:txBody>
      </p:sp>
      <p:sp>
        <p:nvSpPr>
          <p:cNvPr id="1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1529484" y="6408738"/>
            <a:ext cx="488951" cy="365125"/>
          </a:xfrm>
          <a:prstGeom prst="rect">
            <a:avLst/>
          </a:prstGeom>
        </p:spPr>
        <p:txBody>
          <a:bodyPr vert="horz" anchor="b"/>
          <a:lstStyle/>
          <a:p>
            <a:pPr algn="r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email"/>
          <a:stretch>
            <a:fillRect/>
          </a:stretch>
        </p:blipFill>
        <p:spPr>
          <a:xfrm>
            <a:off x="383716" y="1784425"/>
            <a:ext cx="4712616" cy="4127350"/>
          </a:xfrm>
          <a:prstGeom prst="rect">
            <a:avLst/>
          </a:prstGeom>
        </p:spPr>
      </p:pic>
      <p:sp>
        <p:nvSpPr>
          <p:cNvPr id="20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637349" y="2533650"/>
            <a:ext cx="4712617" cy="895350"/>
          </a:xfrm>
        </p:spPr>
        <p:txBody>
          <a:bodyPr anchor="b">
            <a:normAutofit/>
          </a:bodyPr>
          <a:lstStyle>
            <a:lvl1pPr algn="l">
              <a:defRPr sz="3200" b="1" baseline="0">
                <a:solidFill>
                  <a:schemeClr val="tx1"/>
                </a:solidFill>
                <a:latin typeface="微软雅黑" panose="020B0503020204020204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3473" y="3788887"/>
            <a:ext cx="5065051" cy="508447"/>
          </a:xfrm>
          <a:prstGeom prst="rect">
            <a:avLst/>
          </a:prstGeom>
        </p:spPr>
        <p:txBody>
          <a:bodyPr lIns="0" tIns="0" rIns="0" bIns="0"/>
          <a:lstStyle>
            <a:lvl1pPr>
              <a:defRPr sz="3500" b="0" i="0">
                <a:solidFill>
                  <a:srgbClr val="00B0F0"/>
                </a:solidFill>
                <a:latin typeface="Cambria" panose="02040503050406030204"/>
                <a:cs typeface="Cambria" panose="0204050305040603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1780" y="1254364"/>
            <a:ext cx="10968441" cy="1518434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39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39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 idx="2" hasCustomPrompt="1"/>
            <p:custDataLst>
              <p:tags r:id="rId2"/>
            </p:custDataLst>
          </p:nvPr>
        </p:nvSpPr>
        <p:spPr>
          <a:xfrm>
            <a:off x="6299269" y="2095765"/>
            <a:ext cx="4825365" cy="1846659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6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90204" pitchFamily="34" charset="0"/>
                <a:ea typeface="汉仪旗黑-85S" panose="00020600040101010101" pitchFamily="18" charset="-122"/>
                <a:cs typeface="+mj-cs"/>
                <a:sym typeface="Arial" panose="020B060402020209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4" name="副标题 3"/>
          <p:cNvSpPr>
            <a:spLocks noGrp="1"/>
          </p:cNvSpPr>
          <p:nvPr>
            <p:ph type="subTitle" idx="3" hasCustomPrompt="1"/>
            <p:custDataLst>
              <p:tags r:id="rId3"/>
            </p:custDataLst>
          </p:nvPr>
        </p:nvSpPr>
        <p:spPr>
          <a:xfrm>
            <a:off x="6299269" y="4115857"/>
            <a:ext cx="4826000" cy="370205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 kumimoji="0" lang="zh-CN" altLang="en-US" sz="22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Arial" panose="020B0604020202090204" pitchFamily="34" charset="0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5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图片5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5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215153" y="2054351"/>
            <a:ext cx="3235350" cy="2749286"/>
          </a:xfrm>
          <a:prstGeom prst="rect">
            <a:avLst/>
          </a:prstGeom>
        </p:spPr>
      </p:pic>
      <p:pic>
        <p:nvPicPr>
          <p:cNvPr id="2" name="图片 1" descr="图片5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图片5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5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4521871" y="3613741"/>
            <a:ext cx="6857365" cy="58293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160" b="1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9" name="副标题 7"/>
          <p:cNvSpPr>
            <a:spLocks noGrp="1"/>
          </p:cNvSpPr>
          <p:nvPr>
            <p:ph type="subTitle" idx="3" hasCustomPrompt="1"/>
            <p:custDataLst>
              <p:tags r:id="rId9"/>
            </p:custDataLst>
          </p:nvPr>
        </p:nvSpPr>
        <p:spPr>
          <a:xfrm>
            <a:off x="4521871" y="4261441"/>
            <a:ext cx="6857365" cy="1669926"/>
          </a:xfrm>
        </p:spPr>
        <p:txBody>
          <a:bodyPr vert="horz" wrap="square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 kumimoji="0" lang="zh-CN" altLang="en-US" sz="1600" b="0" i="0" u="none" strike="noStrike" kern="1200" cap="none" spc="200" normalizeH="0" baseline="0" noProof="1" dirty="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90204" pitchFamily="34" charset="0"/>
              <a:buNone/>
              <a:tabLst>
                <a:tab pos="1609725" algn="l"/>
              </a:tabLst>
              <a:defRPr sz="20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90204" pitchFamily="34" charset="0"/>
              <a:buNone/>
              <a:defRPr sz="18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90204" pitchFamily="34" charset="0"/>
              <a:buNone/>
              <a:defRPr sz="16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90204" pitchFamily="34" charset="0"/>
              <a:buNone/>
              <a:defRPr sz="16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5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 descr="图片5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图片5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0" name="图片 9" descr="图片5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9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5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408790" y="1564141"/>
            <a:ext cx="4389120" cy="3729719"/>
          </a:xfrm>
          <a:prstGeom prst="rect">
            <a:avLst/>
          </a:prstGeom>
        </p:spPr>
      </p:pic>
      <p:pic>
        <p:nvPicPr>
          <p:cNvPr id="6" name="图片 5" descr="图片5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5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 descr="图片5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5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图片5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5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 descr="图片5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占位符 4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04687" y="2463322"/>
            <a:ext cx="4825403" cy="640394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9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 5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604053" y="3256115"/>
            <a:ext cx="4826038" cy="1138555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6600" b="1" i="0" u="none" strike="noStrike" kern="1200" cap="none" spc="7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9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5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图片5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图片5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图片5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 descr="图片5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图片5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图片5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图片5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图片5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1469510" y="-10800"/>
            <a:ext cx="720090" cy="720090"/>
          </a:xfrm>
          <a:prstGeom prst="rect">
            <a:avLst/>
          </a:prstGeom>
        </p:spPr>
      </p:pic>
      <p:pic>
        <p:nvPicPr>
          <p:cNvPr id="6" name="图片 5" descr="图片5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图片5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0438461" y="5104461"/>
            <a:ext cx="1753527" cy="1753527"/>
          </a:xfrm>
          <a:prstGeom prst="rect">
            <a:avLst/>
          </a:prstGeom>
        </p:spPr>
      </p:pic>
      <p:pic>
        <p:nvPicPr>
          <p:cNvPr id="6" name="图片 5" descr="图片5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0" y="-10802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5" Type="http://schemas.openxmlformats.org/officeDocument/2006/relationships/theme" Target="../theme/theme2.xml"/><Relationship Id="rId24" Type="http://schemas.openxmlformats.org/officeDocument/2006/relationships/tags" Target="../tags/tag91.xml"/><Relationship Id="rId23" Type="http://schemas.openxmlformats.org/officeDocument/2006/relationships/tags" Target="../tags/tag90.xml"/><Relationship Id="rId22" Type="http://schemas.openxmlformats.org/officeDocument/2006/relationships/tags" Target="../tags/tag89.xml"/><Relationship Id="rId21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/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9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9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2565" indent="-304800" algn="l" defTabSz="1219200" rtl="0" eaLnBrk="1" latinLnBrk="0" hangingPunct="1">
        <a:spcBef>
          <a:spcPct val="20000"/>
        </a:spcBef>
        <a:buFont typeface="Arial" panose="020B060402020209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12192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92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92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12192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7" Type="http://schemas.openxmlformats.org/officeDocument/2006/relationships/tags" Target="../tags/tag96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jpeg"/><Relationship Id="rId8" Type="http://schemas.openxmlformats.org/officeDocument/2006/relationships/tags" Target="../tags/tag99.xml"/><Relationship Id="rId7" Type="http://schemas.openxmlformats.org/officeDocument/2006/relationships/image" Target="../media/image13.jpeg"/><Relationship Id="rId6" Type="http://schemas.openxmlformats.org/officeDocument/2006/relationships/tags" Target="../tags/tag98.xml"/><Relationship Id="rId5" Type="http://schemas.openxmlformats.org/officeDocument/2006/relationships/image" Target="../media/image12.jpeg"/><Relationship Id="rId4" Type="http://schemas.openxmlformats.org/officeDocument/2006/relationships/tags" Target="../tags/tag97.xml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103.xml"/><Relationship Id="rId14" Type="http://schemas.openxmlformats.org/officeDocument/2006/relationships/image" Target="../media/image16.png"/><Relationship Id="rId13" Type="http://schemas.openxmlformats.org/officeDocument/2006/relationships/image" Target="../media/image15.png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tags" Target="../tags/tag106.xml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tags" Target="../tags/tag105.xml"/><Relationship Id="rId2" Type="http://schemas.openxmlformats.org/officeDocument/2006/relationships/image" Target="../media/image1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1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2"/>
          <p:cNvSpPr/>
          <p:nvPr>
            <p:custDataLst>
              <p:tags r:id="rId1"/>
            </p:custDataLst>
          </p:nvPr>
        </p:nvSpPr>
        <p:spPr bwMode="auto">
          <a:xfrm>
            <a:off x="497840" y="3136900"/>
            <a:ext cx="11228070" cy="866140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/>
          <a:p>
            <a:pPr algn="ctr" fontAlgn="auto">
              <a:lnSpc>
                <a:spcPct val="150000"/>
              </a:lnSpc>
            </a:pPr>
            <a:r>
              <a:rPr lang="en-US" altLang="zh-CN" b="1" dirty="0">
                <a:solidFill>
                  <a:srgbClr val="E56C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b="1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20+ years history    2 producion bases   Plant area 130000㎡  Annual Capacity 150K MT</a:t>
            </a:r>
            <a:endParaRPr lang="zh-CN" altLang="en-US" b="1" dirty="0" smtClean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b="1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20多年 发展历程            2 大生产基地            13万㎡ 厂房面积              15万吨</a:t>
            </a:r>
            <a:r>
              <a:rPr lang="zh-CN" altLang="en-US" b="1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加工产能  </a:t>
            </a:r>
            <a:r>
              <a:rPr lang="en-US" altLang="zh-CN" b="1" dirty="0">
                <a:solidFill>
                  <a:srgbClr val="E56C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endParaRPr lang="zh-CN" altLang="en-US" b="1" dirty="0">
              <a:solidFill>
                <a:srgbClr val="E56C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610870" y="745490"/>
            <a:ext cx="2059940" cy="1651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97205" y="279400"/>
            <a:ext cx="4091305" cy="4660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 b="1">
                <a:solidFill>
                  <a:srgbClr val="E56C1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90204" pitchFamily="34" charset="0"/>
                <a:sym typeface="微软雅黑" panose="020B0503020204020204" charset="-122"/>
              </a:rPr>
              <a:t>SUNWAY </a:t>
            </a:r>
            <a:r>
              <a:rPr lang="zh-CN" altLang="en-US" sz="2000" b="1">
                <a:solidFill>
                  <a:srgbClr val="E56C1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90204" pitchFamily="34" charset="0"/>
                <a:sym typeface="微软雅黑" panose="020B0503020204020204" charset="-122"/>
              </a:rPr>
              <a:t>简介</a:t>
            </a:r>
            <a:endParaRPr lang="zh-CN" altLang="en-US" sz="2000" b="1">
              <a:solidFill>
                <a:srgbClr val="E56C11"/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90204" pitchFamily="34" charset="0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49275" y="972820"/>
            <a:ext cx="10884535" cy="20808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rgbClr val="E56C1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Sunway Steel Building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--A  integrated national high tech enterprise</a:t>
            </a:r>
            <a:r>
              <a:rPr lang="en-US" altLang="zh-CN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of 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technical consulation, solution advice, production&amp;construction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 specializing in light&amp;heavy steel structure engineering, </a:t>
            </a:r>
            <a:r>
              <a:rPr lang="en-US" altLang="zh-CN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and is 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the first public enterprise listed in NEEQ in Tengzhou City with stock code: 832621.</a:t>
            </a:r>
            <a:endParaRPr lang="zh-CN" altLang="en-US" sz="1200" dirty="0" smtClean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rgbClr val="E56C1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Sunway Heavy Steel Structure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en-US" altLang="zh-CN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Specializing in customized equipment</a:t>
            </a:r>
            <a:r>
              <a:rPr lang="en-US" altLang="zh-CN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steel 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structure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fabrication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for Mining &amp; Cement, Machinery, Power &amp; Chemical plant, Construction and New energy </a:t>
            </a:r>
            <a:r>
              <a:rPr lang="en-US" altLang="zh-CN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industry</a:t>
            </a:r>
            <a:endParaRPr lang="zh-CN" altLang="en-US" sz="1200" dirty="0" smtClean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三维钢构是集钢结构技术咨询、方案提供、工程设计、制造、施工为一体的国家高新技术企业，专注于钢结构轻型、重型建筑工程；</a:t>
            </a:r>
            <a:endParaRPr lang="zh-CN" altLang="en-US" sz="1200" dirty="0" smtClean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滕州市首家“新三板”挂牌企业（股票代码：832621）</a:t>
            </a:r>
            <a:endParaRPr lang="zh-CN" altLang="en-US" sz="1200" dirty="0" smtClean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三维重工专注于：水泥矿山、工程机械、石油化工、工业化建筑部品、新能源等行业设备非标定制加工制造。</a:t>
            </a:r>
            <a:endParaRPr lang="zh-CN" altLang="en-US" sz="1200" dirty="0" smtClean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 descr="2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33810" y="52070"/>
            <a:ext cx="731520" cy="5448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" y="4166235"/>
            <a:ext cx="11932920" cy="262953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文本框 57"/>
          <p:cNvSpPr txBox="1"/>
          <p:nvPr/>
        </p:nvSpPr>
        <p:spPr>
          <a:xfrm>
            <a:off x="241300" y="426720"/>
            <a:ext cx="700532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E56C1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90204" pitchFamily="34" charset="0"/>
                <a:sym typeface="微软雅黑" panose="020B0503020204020204" charset="-122"/>
              </a:rPr>
              <a:t>国际认证</a:t>
            </a:r>
            <a:endParaRPr lang="zh-CN" altLang="en-US" sz="3200" b="1">
              <a:solidFill>
                <a:srgbClr val="E56C11"/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90204" pitchFamily="34" charset="0"/>
              <a:sym typeface="微软雅黑" panose="020B0503020204020204" charset="-122"/>
            </a:endParaRPr>
          </a:p>
          <a:p>
            <a:r>
              <a:rPr lang="zh-CN" altLang="en-US" sz="3200" b="1">
                <a:solidFill>
                  <a:srgbClr val="E56C1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90204" pitchFamily="34" charset="0"/>
                <a:sym typeface="微软雅黑" panose="020B0503020204020204" charset="-122"/>
              </a:rPr>
              <a:t>International Certification</a:t>
            </a:r>
            <a:endParaRPr lang="zh-CN" altLang="en-US" sz="3200" b="1">
              <a:solidFill>
                <a:srgbClr val="E56C11"/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90204" pitchFamily="34" charset="0"/>
              <a:sym typeface="微软雅黑" panose="020B0503020204020204" charset="-122"/>
            </a:endParaRPr>
          </a:p>
        </p:txBody>
      </p:sp>
      <p:pic>
        <p:nvPicPr>
          <p:cNvPr id="44" name="图片 43" descr="ISO3834  CERT-SUNWAY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41935" y="2137410"/>
            <a:ext cx="1332230" cy="182626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47" name="文本框 46"/>
          <p:cNvSpPr txBox="1"/>
          <p:nvPr/>
        </p:nvSpPr>
        <p:spPr>
          <a:xfrm>
            <a:off x="1813560" y="4276725"/>
            <a:ext cx="1407160" cy="32956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>
            <a:defPPr>
              <a:defRPr lang="zh-CN"/>
            </a:defPPr>
            <a:lvl1pPr algn="ctr">
              <a:defRPr sz="105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 dirty="0">
                <a:sym typeface="+mn-ea"/>
              </a:rPr>
              <a:t>EN1090</a:t>
            </a:r>
            <a:endParaRPr lang="en-US" altLang="zh-CN" dirty="0">
              <a:sym typeface="+mn-ea"/>
            </a:endParaRPr>
          </a:p>
          <a:p>
            <a:r>
              <a:rPr lang="zh-CN" altLang="en-US" dirty="0">
                <a:sym typeface="+mn-ea"/>
              </a:rPr>
              <a:t>欧盟CE体系认证</a:t>
            </a:r>
            <a:endParaRPr lang="zh-CN" altLang="en-US" dirty="0">
              <a:sym typeface="+mn-ea"/>
            </a:endParaRPr>
          </a:p>
        </p:txBody>
      </p:sp>
      <p:pic>
        <p:nvPicPr>
          <p:cNvPr id="18" name="图片 17" descr="EN1090 CERT-SUNWAY_页面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385" y="2137410"/>
            <a:ext cx="1254125" cy="18053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1300" y="4273550"/>
            <a:ext cx="1289050" cy="35750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>
            <a:defPPr>
              <a:defRPr lang="zh-CN"/>
            </a:defPPr>
            <a:lvl1pPr algn="ctr">
              <a:defRPr sz="105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altLang="zh-CN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ISO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3834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国际焊接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认证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 descr="AIS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415" y="2137410"/>
            <a:ext cx="1423670" cy="18434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274695" y="4272280"/>
            <a:ext cx="1342390" cy="32829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>
            <a:defPPr>
              <a:defRPr lang="zh-CN"/>
            </a:defPPr>
            <a:lvl1pPr algn="ctr">
              <a:defRPr sz="105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 dirty="0">
                <a:sym typeface="+mn-ea"/>
              </a:rPr>
              <a:t>AISC</a:t>
            </a:r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美标体系认证</a:t>
            </a:r>
            <a:endParaRPr lang="zh-CN" altLang="en-US" dirty="0"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2405" y="2137410"/>
            <a:ext cx="1407795" cy="184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274060" y="2137410"/>
            <a:ext cx="1343025" cy="182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7559675" y="2118360"/>
            <a:ext cx="4500880" cy="2507615"/>
            <a:chOff x="10028" y="3343"/>
            <a:chExt cx="7088" cy="3949"/>
          </a:xfrm>
        </p:grpSpPr>
        <p:pic>
          <p:nvPicPr>
            <p:cNvPr id="10" name="图片 9" descr="微信图片_2020030309162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10028" y="3366"/>
              <a:ext cx="2090" cy="2882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11" name="图片 10" descr="微信图片_2020030309162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 cstate="print"/>
            <a:stretch>
              <a:fillRect/>
            </a:stretch>
          </p:blipFill>
          <p:spPr>
            <a:xfrm>
              <a:off x="12438" y="3343"/>
              <a:ext cx="2094" cy="2887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12" name="图片 11" descr="微信图片_20200303091618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 cstate="print"/>
            <a:stretch>
              <a:fillRect/>
            </a:stretch>
          </p:blipFill>
          <p:spPr>
            <a:xfrm>
              <a:off x="14875" y="3366"/>
              <a:ext cx="2077" cy="2863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sp>
          <p:nvSpPr>
            <p:cNvPr id="43" name="文本框 42"/>
            <p:cNvSpPr txBox="1"/>
            <p:nvPr>
              <p:custDataLst>
                <p:tags r:id="rId10"/>
              </p:custDataLst>
            </p:nvPr>
          </p:nvSpPr>
          <p:spPr>
            <a:xfrm>
              <a:off x="14720" y="6592"/>
              <a:ext cx="2397" cy="701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algn="ctr">
                <a:defRPr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000" dirty="0">
                  <a:sym typeface="+mn-ea"/>
                </a:rPr>
                <a:t>OHSAS </a:t>
              </a:r>
              <a:r>
                <a:rPr lang="en-US" altLang="zh-CN" sz="1000" dirty="0">
                  <a:sym typeface="+mn-ea"/>
                </a:rPr>
                <a:t>1</a:t>
              </a:r>
              <a:r>
                <a:rPr lang="zh-CN" altLang="en-US" sz="1000" dirty="0">
                  <a:sym typeface="+mn-ea"/>
                </a:rPr>
                <a:t>8001</a:t>
              </a:r>
              <a:endParaRPr lang="zh-CN" altLang="en-US" sz="1000" dirty="0"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sym typeface="+mn-ea"/>
                </a:rPr>
                <a:t>(职业健康安全管理体系)</a:t>
              </a:r>
              <a:endParaRPr lang="zh-CN" altLang="en-US" sz="1000" dirty="0">
                <a:sym typeface="+mn-ea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11"/>
              </p:custDataLst>
            </p:nvPr>
          </p:nvSpPr>
          <p:spPr>
            <a:xfrm>
              <a:off x="10028" y="6511"/>
              <a:ext cx="2088" cy="69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algn="ctr">
                <a:defRPr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000" dirty="0">
                  <a:sym typeface="+mn-ea"/>
                </a:rPr>
                <a:t>IS</a:t>
              </a:r>
              <a:r>
                <a:rPr lang="en-US" altLang="zh-CN" sz="1000" dirty="0">
                  <a:sym typeface="+mn-ea"/>
                </a:rPr>
                <a:t>O </a:t>
              </a:r>
              <a:r>
                <a:rPr lang="zh-CN" altLang="en-US" sz="1000" dirty="0">
                  <a:sym typeface="+mn-ea"/>
                </a:rPr>
                <a:t>9001</a:t>
              </a:r>
              <a:endParaRPr lang="zh-CN" altLang="en-US" sz="1000" dirty="0"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sym typeface="+mn-ea"/>
                </a:rPr>
                <a:t>(质量管理体系认证)</a:t>
              </a:r>
              <a:endParaRPr lang="zh-CN" altLang="en-US" sz="1000" dirty="0">
                <a:sym typeface="+mn-ea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2"/>
              </p:custDataLst>
            </p:nvPr>
          </p:nvSpPr>
          <p:spPr>
            <a:xfrm>
              <a:off x="12463" y="6561"/>
              <a:ext cx="2070" cy="69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algn="ctr">
                <a:defRPr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000" dirty="0">
                  <a:sym typeface="+mn-ea"/>
                </a:rPr>
                <a:t>IS</a:t>
              </a:r>
              <a:r>
                <a:rPr lang="en-US" altLang="zh-CN" sz="1000" dirty="0">
                  <a:sym typeface="+mn-ea"/>
                </a:rPr>
                <a:t>O</a:t>
              </a:r>
              <a:r>
                <a:rPr lang="zh-CN" altLang="en-US" sz="1000" dirty="0">
                  <a:sym typeface="+mn-ea"/>
                </a:rPr>
                <a:t>14001</a:t>
              </a:r>
              <a:endParaRPr lang="zh-CN" altLang="en-US" sz="1000" dirty="0"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sym typeface="+mn-ea"/>
                </a:rPr>
                <a:t>(环境管理体系)</a:t>
              </a:r>
              <a:endParaRPr lang="zh-CN" altLang="en-US" sz="1000" dirty="0">
                <a:sym typeface="+mn-ea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54880" y="2137410"/>
            <a:ext cx="1402715" cy="181864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778635" y="2137410"/>
            <a:ext cx="1343025" cy="184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732020" y="2137410"/>
            <a:ext cx="1343025" cy="182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876800" y="4251325"/>
            <a:ext cx="1342390" cy="32829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>
            <a:defPPr>
              <a:defRPr lang="zh-CN"/>
            </a:defPPr>
            <a:lvl1pPr algn="ctr">
              <a:defRPr sz="105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 dirty="0">
                <a:sym typeface="+mn-ea"/>
              </a:rPr>
              <a:t>CWB</a:t>
            </a:r>
            <a:endParaRPr lang="zh-CN" alt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加拿大体系认证</a:t>
            </a:r>
            <a:endParaRPr lang="zh-CN" altLang="en-US" dirty="0"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62040" y="2137410"/>
            <a:ext cx="1343025" cy="182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6219190" y="4288155"/>
            <a:ext cx="1342390" cy="32829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>
            <a:defPPr>
              <a:defRPr lang="zh-CN"/>
            </a:defPPr>
            <a:lvl1pPr algn="ctr">
              <a:defRPr sz="105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dirty="0">
                <a:sym typeface="+mn-ea"/>
              </a:rPr>
              <a:t>JIS</a:t>
            </a:r>
            <a:endParaRPr lang="en-US" dirty="0">
              <a:sym typeface="+mn-ea"/>
            </a:endParaRPr>
          </a:p>
          <a:p>
            <a:r>
              <a:rPr lang="zh-CN" altLang="en-US" dirty="0">
                <a:sym typeface="+mn-ea"/>
              </a:rPr>
              <a:t>日本</a:t>
            </a:r>
            <a:r>
              <a:rPr lang="en-US" altLang="zh-CN" dirty="0">
                <a:sym typeface="+mn-ea"/>
              </a:rPr>
              <a:t>JIS</a:t>
            </a:r>
            <a:r>
              <a:rPr lang="zh-CN" altLang="en-US" dirty="0">
                <a:sym typeface="+mn-ea"/>
              </a:rPr>
              <a:t>认证</a:t>
            </a:r>
            <a:endParaRPr lang="zh-CN" altLang="en-US" dirty="0">
              <a:sym typeface="+mn-ea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300" y="2156460"/>
            <a:ext cx="1275080" cy="1754505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标题 1"/>
          <p:cNvSpPr txBox="1"/>
          <p:nvPr>
            <p:custDataLst>
              <p:tags r:id="rId1"/>
            </p:custDataLst>
          </p:nvPr>
        </p:nvSpPr>
        <p:spPr>
          <a:xfrm>
            <a:off x="2583703" y="111019"/>
            <a:ext cx="6857365" cy="12147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219200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>
                <a:solidFill>
                  <a:srgbClr val="EE6C00"/>
                </a:solidFill>
                <a:latin typeface="微软雅黑" panose="020B0503020204020204" charset="-122"/>
                <a:ea typeface="微软雅黑" panose="020B0503020204020204" charset="-122"/>
              </a:rPr>
              <a:t>加工智造 </a:t>
            </a:r>
            <a:r>
              <a:rPr lang="en-US" altLang="zh-CN" sz="4000" b="1" dirty="0">
                <a:solidFill>
                  <a:srgbClr val="EE6C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4000" b="1" dirty="0">
                <a:solidFill>
                  <a:srgbClr val="EE6C00"/>
                </a:solidFill>
                <a:latin typeface="微软雅黑" panose="020B0503020204020204" charset="-122"/>
                <a:ea typeface="微软雅黑" panose="020B0503020204020204" charset="-122"/>
              </a:rPr>
              <a:t>产品</a:t>
            </a:r>
            <a:r>
              <a:rPr lang="zh-CN" altLang="en-US" sz="4000" b="1" dirty="0" smtClean="0">
                <a:solidFill>
                  <a:srgbClr val="EE6C00"/>
                </a:solidFill>
                <a:latin typeface="微软雅黑" panose="020B0503020204020204" charset="-122"/>
                <a:ea typeface="微软雅黑" panose="020B0503020204020204" charset="-122"/>
              </a:rPr>
              <a:t>品类</a:t>
            </a:r>
            <a:endParaRPr lang="en-US" altLang="zh-CN" sz="4400" b="1" dirty="0" smtClean="0">
              <a:solidFill>
                <a:srgbClr val="EE6C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sz="1800" dirty="0" smtClean="0">
                <a:latin typeface="Calibri" panose="020F0502020204030204" charset="0"/>
                <a:cs typeface="Calibri" panose="020F0502020204030204" charset="0"/>
              </a:rPr>
              <a:t>Smart   fabrication           Product   category </a:t>
            </a:r>
            <a:endParaRPr lang="zh-CN" altLang="en-US" sz="1800" b="1" dirty="0">
              <a:solidFill>
                <a:srgbClr val="FF0000"/>
              </a:solidFill>
              <a:latin typeface="Calibri" panose="020F0502020204030204" charset="0"/>
              <a:ea typeface="微软雅黑" panose="020B0503020204020204" charset="-122"/>
              <a:cs typeface="Calibri" panose="020F050202020403020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41180" y="1532255"/>
            <a:ext cx="2550160" cy="721360"/>
          </a:xfrm>
          <a:prstGeom prst="rect">
            <a:avLst/>
          </a:prstGeom>
          <a:solidFill>
            <a:srgbClr val="EE6C00">
              <a:alpha val="70000"/>
            </a:srgbClr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600" dirty="0">
                <a:solidFill>
                  <a:srgbClr val="7E7E7E"/>
                </a:solidFill>
                <a:cs typeface="+mn-lt"/>
                <a:sym typeface="+mn-ea"/>
              </a:rPr>
              <a:t>Engineering machinery</a:t>
            </a:r>
            <a:endParaRPr lang="en-US" altLang="zh-CN" sz="1600" dirty="0">
              <a:solidFill>
                <a:srgbClr val="7E7E7E"/>
              </a:solidFill>
              <a:cs typeface="+mn-lt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83275" y="1544955"/>
            <a:ext cx="3183255" cy="720725"/>
          </a:xfrm>
          <a:prstGeom prst="rect">
            <a:avLst/>
          </a:prstGeom>
          <a:solidFill>
            <a:srgbClr val="EE6C00">
              <a:alpha val="70000"/>
            </a:srgbClr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600" dirty="0">
                <a:solidFill>
                  <a:srgbClr val="7E7E7E"/>
                </a:solidFill>
                <a:cs typeface="+mn-lt"/>
                <a:sym typeface="+mn-ea"/>
              </a:rPr>
              <a:t>Environmental Equipment</a:t>
            </a:r>
            <a:endParaRPr lang="en-US" altLang="zh-CN" sz="1600" dirty="0">
              <a:solidFill>
                <a:srgbClr val="7E7E7E"/>
              </a:solidFill>
              <a:cs typeface="+mn-lt"/>
              <a:sym typeface="+mn-ea"/>
            </a:endParaRPr>
          </a:p>
        </p:txBody>
      </p:sp>
      <p:pic>
        <p:nvPicPr>
          <p:cNvPr id="3" name="图片 2" descr="2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0480" y="0"/>
            <a:ext cx="731520" cy="5448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7480" y="2486025"/>
            <a:ext cx="2912745" cy="2241550"/>
          </a:xfrm>
          <a:prstGeom prst="round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966085" y="1544955"/>
            <a:ext cx="2759710" cy="720725"/>
          </a:xfrm>
          <a:prstGeom prst="rect">
            <a:avLst/>
          </a:prstGeom>
          <a:solidFill>
            <a:srgbClr val="EE6C00">
              <a:alpha val="70000"/>
            </a:srgbClr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600" dirty="0">
                <a:solidFill>
                  <a:srgbClr val="7E7E7E"/>
                </a:solidFill>
                <a:cs typeface="+mn-lt"/>
                <a:sym typeface="微软雅黑" panose="020B0503020204020204" charset="-122"/>
              </a:rPr>
              <a:t>BULK MATERIAL HANDLING EQUIPMENT</a:t>
            </a:r>
            <a:endParaRPr lang="en-US" altLang="zh-CN" sz="1600" dirty="0">
              <a:solidFill>
                <a:srgbClr val="7E7E7E"/>
              </a:solidFill>
              <a:cs typeface="+mn-lt"/>
              <a:sym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6430" y="1546225"/>
            <a:ext cx="1937385" cy="719455"/>
          </a:xfrm>
          <a:prstGeom prst="rect">
            <a:avLst/>
          </a:prstGeom>
          <a:solidFill>
            <a:srgbClr val="EE6C00">
              <a:alpha val="70000"/>
            </a:srgbClr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600" dirty="0">
                <a:solidFill>
                  <a:srgbClr val="7E7E7E"/>
                </a:solidFill>
                <a:cs typeface="+mn-lt"/>
                <a:sym typeface="+mn-ea"/>
              </a:rPr>
              <a:t>PEB Construction</a:t>
            </a:r>
            <a:endParaRPr lang="en-US" altLang="zh-CN" sz="1600" dirty="0">
              <a:solidFill>
                <a:srgbClr val="7E7E7E"/>
              </a:solidFill>
              <a:cs typeface="+mn-lt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450" y="2584450"/>
            <a:ext cx="2553335" cy="224091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5515" y="2583815"/>
            <a:ext cx="3138805" cy="224091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127375" y="5142865"/>
            <a:ext cx="3071495" cy="160083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>
            <a:defPPr>
              <a:defRPr lang="zh-CN"/>
            </a:defPPr>
            <a:lvl1pPr algn="ctr">
              <a:defRPr sz="105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Belt 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Conveyor 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ctr">
              <a:buClrTx/>
              <a:buSzTx/>
              <a:buFontTx/>
              <a:buNone/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Crusher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Stacker-Reclaimer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Silo/Hopper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Cable Gallery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ctr">
              <a:buClrTx/>
              <a:buSzTx/>
              <a:buFontTx/>
            </a:pPr>
            <a:endParaRPr lang="en-US" altLang="zh-CN" sz="2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ctr">
              <a:buClrTx/>
              <a:buSzTx/>
              <a:buFontTx/>
            </a:pPr>
            <a:endParaRPr lang="en-US" altLang="zh-CN" sz="2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98870" y="5399405"/>
            <a:ext cx="2867660" cy="101663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>
            <a:defPPr>
              <a:defRPr lang="zh-CN"/>
            </a:defPPr>
            <a:lvl1pPr algn="ctr">
              <a:defRPr sz="105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altLang="zh-CN" sz="2000" dirty="0">
                <a:solidFill>
                  <a:srgbClr val="7E7E7E"/>
                </a:solidFill>
                <a:cs typeface="+mn-lt"/>
                <a:sym typeface="+mn-ea"/>
              </a:rPr>
              <a:t>HRSG Structure</a:t>
            </a:r>
            <a:endParaRPr lang="en-US" altLang="zh-CN" sz="2000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2000" dirty="0">
                <a:solidFill>
                  <a:srgbClr val="7E7E7E"/>
                </a:solidFill>
                <a:cs typeface="+mn-lt"/>
                <a:sym typeface="+mn-ea"/>
              </a:rPr>
              <a:t>Dust collector </a:t>
            </a:r>
            <a:endParaRPr lang="en-US" altLang="zh-CN" sz="2000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2000" dirty="0">
                <a:solidFill>
                  <a:srgbClr val="7E7E7E"/>
                </a:solidFill>
                <a:cs typeface="+mn-lt"/>
                <a:sym typeface="+mn-ea"/>
              </a:rPr>
              <a:t>Steel Chimney</a:t>
            </a:r>
            <a:endParaRPr lang="en-US" altLang="zh-CN" sz="2000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ctr">
              <a:buClrTx/>
              <a:buSzTx/>
              <a:buFontTx/>
            </a:pPr>
            <a:endParaRPr lang="en-US" altLang="zh-CN" sz="2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4195" y="2584450"/>
            <a:ext cx="2757805" cy="224028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57480" y="5307965"/>
            <a:ext cx="2808605" cy="119888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>
            <a:defPPr>
              <a:defRPr lang="zh-CN"/>
            </a:defPPr>
            <a:lvl1pPr algn="ctr">
              <a:defRPr sz="105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altLang="zh-CN" sz="2000" dirty="0">
                <a:solidFill>
                  <a:srgbClr val="7E7E7E"/>
                </a:solidFill>
                <a:cs typeface="+mn-lt"/>
                <a:sym typeface="+mn-ea"/>
              </a:rPr>
              <a:t>Industrial plants</a:t>
            </a:r>
            <a:endParaRPr lang="en-US" altLang="zh-CN" sz="2000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2000" dirty="0">
                <a:solidFill>
                  <a:srgbClr val="7E7E7E"/>
                </a:solidFill>
                <a:cs typeface="+mn-lt"/>
                <a:sym typeface="+mn-ea"/>
              </a:rPr>
              <a:t>Multi-story buildings</a:t>
            </a:r>
            <a:endParaRPr lang="en-US" altLang="zh-CN" sz="2000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2000" dirty="0">
                <a:solidFill>
                  <a:srgbClr val="7E7E7E"/>
                </a:solidFill>
                <a:cs typeface="+mn-lt"/>
                <a:sym typeface="+mn-ea"/>
              </a:rPr>
              <a:t>Stadiums</a:t>
            </a:r>
            <a:endParaRPr lang="en-US" altLang="zh-CN" sz="2000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2000" dirty="0">
                <a:solidFill>
                  <a:srgbClr val="7E7E7E"/>
                </a:solidFill>
                <a:cs typeface="+mn-lt"/>
                <a:sym typeface="+mn-ea"/>
              </a:rPr>
              <a:t>Bridges</a:t>
            </a:r>
            <a:endParaRPr lang="en-US" altLang="zh-CN" sz="2000" dirty="0">
              <a:solidFill>
                <a:srgbClr val="7E7E7E"/>
              </a:solidFill>
              <a:cs typeface="+mn-lt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066530" y="5490210"/>
            <a:ext cx="2962910" cy="101663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>
            <a:defPPr>
              <a:defRPr lang="zh-CN"/>
            </a:defPPr>
            <a:lvl1pPr algn="ctr">
              <a:defRPr sz="105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altLang="zh-CN" sz="2000" dirty="0">
                <a:solidFill>
                  <a:srgbClr val="7E7E7E"/>
                </a:solidFill>
                <a:cs typeface="+mn-lt"/>
                <a:sym typeface="+mn-ea"/>
              </a:rPr>
              <a:t>Crane</a:t>
            </a:r>
            <a:endParaRPr lang="en-US" altLang="zh-CN" sz="2000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2000" dirty="0">
                <a:solidFill>
                  <a:srgbClr val="7E7E7E"/>
                </a:solidFill>
                <a:cs typeface="+mn-lt"/>
                <a:sym typeface="+mn-ea"/>
              </a:rPr>
              <a:t>Bridge erecting machine</a:t>
            </a:r>
            <a:endParaRPr lang="en-US" altLang="zh-CN" sz="2000" dirty="0">
              <a:solidFill>
                <a:srgbClr val="7E7E7E"/>
              </a:solidFill>
              <a:cs typeface="+mn-lt"/>
              <a:sym typeface="+mn-ea"/>
            </a:endParaRPr>
          </a:p>
          <a:p>
            <a:pPr lvl="0" algn="ctr">
              <a:buClrTx/>
              <a:buSzTx/>
              <a:buFontTx/>
            </a:pPr>
            <a:endParaRPr lang="en-US" altLang="zh-CN" sz="2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ransition>
    <p:zoom/>
  </p:transition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4523_1*a*1"/>
  <p:tag name="KSO_WM_TEMPLATE_CATEGORY" val="custom"/>
  <p:tag name="KSO_WM_TEMPLATE_INDEX" val="20204523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14"/>
  <p:tag name="KSO_WM_UNIT_TYPE" val="a"/>
  <p:tag name="KSO_WM_UNIT_INDEX" val="1"/>
  <p:tag name="KSO_WM_UNIT_ISNUMDGMTITLE" val="0"/>
  <p:tag name="KSO_WM_UNIT_PRESET_TEXT" val="追逐梦想 勇往直前"/>
  <p:tag name="KSO_WM_UNIT_BLOCK" val="0"/>
  <p:tag name="KSO_WM_UNIT_DEC_AREA_ID" val="2f03c977dbad488a8c41413c57bea1f3"/>
  <p:tag name="KSO_WM_UNIT_DEFAULT_FONT" val="24;60;4"/>
  <p:tag name="KSO_WM_CHIP_GROUPID" val="5f2a1e7645e1f15ec24fe43a"/>
  <p:tag name="KSO_WM_CHIP_XID" val="5f2a1e7645e1f15ec24fe43b"/>
  <p:tag name="KSO_WM_CHIP_FILLAREA_FILL_RULE" val="{&quot;fill_align&quot;:&quot;cm&quot;,&quot;fill_mode&quot;:&quot;adaptive&quot;,&quot;sacle_strategy&quot;:&quot;smart&quot;}"/>
  <p:tag name="KSO_WM_ASSEMBLE_CHIP_INDEX" val="5b1f34b90e0e42bab7c04058f9c75f64"/>
  <p:tag name="KSO_WM_UNIT_TEXT_FILL_FORE_SCHEMECOLOR_INDEX_BRIGHTNESS" val="0.15"/>
  <p:tag name="KSO_WM_UNIT_TEXT_FILL_FORE_SCHEMECOLOR_INDEX" val="13"/>
  <p:tag name="KSO_WM_UNIT_TEXT_FILL_TYPE" val="1"/>
  <p:tag name="KSO_WM_TEMPLATE_ASSEMBLE_XID" val="5f9bbf871fb265b86ffa5794"/>
  <p:tag name="KSO_WM_TEMPLATE_ASSEMBLE_GROUPID" val="5f9b7e78623d22db5a11f655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4523_1*b*1"/>
  <p:tag name="KSO_WM_TEMPLATE_CATEGORY" val="custom"/>
  <p:tag name="KSO_WM_TEMPLATE_INDEX" val="20204523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19"/>
  <p:tag name="KSO_WM_UNIT_TYPE" val="b"/>
  <p:tag name="KSO_WM_UNIT_INDEX" val="1"/>
  <p:tag name="KSO_WM_UNIT_ISNUMDGMTITLE" val="0"/>
  <p:tag name="KSO_WM_UNIT_PRESET_TEXT" val="此处添加副标题内容"/>
  <p:tag name="KSO_WM_UNIT_BLOCK" val="0"/>
  <p:tag name="KSO_WM_UNIT_DEC_AREA_ID" val="bc3011dc463240859b459e3cf019e0d5"/>
  <p:tag name="KSO_WM_UNIT_DEFAULT_FONT" val="18;24;2"/>
  <p:tag name="KSO_WM_CHIP_GROUPID" val="5f2a1e7645e1f15ec24fe43a"/>
  <p:tag name="KSO_WM_CHIP_XID" val="5f2a1e7645e1f15ec24fe43b"/>
  <p:tag name="KSO_WM_CHIP_FILLAREA_FILL_RULE" val="{&quot;fill_align&quot;:&quot;cm&quot;,&quot;fill_mode&quot;:&quot;adaptive&quot;,&quot;sacle_strategy&quot;:&quot;smart&quot;}"/>
  <p:tag name="KSO_WM_ASSEMBLE_CHIP_INDEX" val="5b1f34b90e0e42bab7c04058f9c75f64"/>
  <p:tag name="KSO_WM_UNIT_TEXT_FILL_FORE_SCHEMECOLOR_INDEX_BRIGHTNESS" val="0.35"/>
  <p:tag name="KSO_WM_UNIT_TEXT_FILL_FORE_SCHEMECOLOR_INDEX" val="13"/>
  <p:tag name="KSO_WM_UNIT_TEXT_FILL_TYPE" val="1"/>
  <p:tag name="KSO_WM_TEMPLATE_ASSEMBLE_XID" val="5f9bbf871fb265b86ffa5794"/>
  <p:tag name="KSO_WM_TEMPLATE_ASSEMBLE_GROUPID" val="5f9b7e78623d22db5a11f655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7b4d75f96b984ffeb7c22cd7ebf475d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f709e9f9d7c421b96253a29aefd0ad5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8781d4aa6e74497ba0c5fe377842f3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5618c0697334e0bb19cf619dadc5d77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2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7"/>
  <p:tag name="KSO_WM_UNIT_DEC_AREA_ID" val="bf8720759e91459d94323a8c93014573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4aea4382b7ea40408de58440b03cc77b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e65c257251c74c1da20180e73e8ddfa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7c11131c39b4048a03f9bd2f05a38fd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d1aa4274ee65420399e157b7e9a1398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e802f5f73c641928874d3e7062a4db9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523_1*a*1"/>
  <p:tag name="KSO_WM_TEMPLATE_CATEGORY" val="custom"/>
  <p:tag name="KSO_WM_TEMPLATE_INDEX" val="20204523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32;2"/>
  <p:tag name="KSO_WM_UNIT_BLOCK" val="0"/>
  <p:tag name="KSO_WM_UNIT_DEC_AREA_ID" val="b7c8e84ed09b491aab5182c82d3c717e"/>
  <p:tag name="KSO_WM_CHIP_GROUPID" val="5ebe41950ac41c4a0a525618"/>
  <p:tag name="KSO_WM_CHIP_XID" val="5ebe41950ac41c4a0a525619"/>
  <p:tag name="KSO_WM_CHIP_FILLAREA_FILL_RULE" val="{&quot;fill_align&quot;:&quot;cm&quot;,&quot;fill_mode&quot;:&quot;adaptive&quot;,&quot;sacle_strategy&quot;:&quot;smart&quot;}"/>
  <p:tag name="KSO_WM_ASSEMBLE_CHIP_INDEX" val="b79185532ee140f78b72fef839bfdb41"/>
  <p:tag name="KSO_WM_UNIT_TEXT_FILL_FORE_SCHEMECOLOR_INDEX_BRIGHTNESS" val="0.15"/>
  <p:tag name="KSO_WM_UNIT_TEXT_FILL_FORE_SCHEMECOLOR_INDEX" val="13"/>
  <p:tag name="KSO_WM_UNIT_TEXT_FILL_TYPE" val="1"/>
  <p:tag name="KSO_WM_TEMPLATE_ASSEMBLE_XID" val="5f9bbf871fb265b86ffa578f"/>
  <p:tag name="KSO_WM_TEMPLATE_ASSEMBLE_GROUPID" val="5f9b7e78623d22db5a11f655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5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523_1*b*1"/>
  <p:tag name="KSO_WM_TEMPLATE_CATEGORY" val="custom"/>
  <p:tag name="KSO_WM_TEMPLATE_INDEX" val="20204523"/>
  <p:tag name="KSO_WM_UNIT_LAYERLEVEL" val="1"/>
  <p:tag name="KSO_WM_TAG_VERSION" val="1.0"/>
  <p:tag name="KSO_WM_BEAUTIFY_FLAG" val="#wm#"/>
  <p:tag name="KSO_WM_UNIT_PRESET_TEXT" val="单击此处输入你的正文，文字是您思想的提炼，为了最终演示发布的良好效果。"/>
  <p:tag name="KSO_WM_UNIT_DEFAULT_FONT" val="14;16;2"/>
  <p:tag name="KSO_WM_UNIT_BLOCK" val="0"/>
  <p:tag name="KSO_WM_UNIT_DEC_AREA_ID" val="3fbef484cd88401e94c7940c2237467c"/>
  <p:tag name="KSO_WM_CHIP_GROUPID" val="5ebe41950ac41c4a0a525618"/>
  <p:tag name="KSO_WM_CHIP_XID" val="5ebe41950ac41c4a0a525619"/>
  <p:tag name="KSO_WM_CHIP_FILLAREA_FILL_RULE" val="{&quot;fill_align&quot;:&quot;cm&quot;,&quot;fill_mode&quot;:&quot;adaptive&quot;,&quot;sacle_strategy&quot;:&quot;smart&quot;}"/>
  <p:tag name="KSO_WM_ASSEMBLE_CHIP_INDEX" val="b79185532ee140f78b72fef839bfdb41"/>
  <p:tag name="KSO_WM_UNIT_TEXT_FILL_FORE_SCHEMECOLOR_INDEX_BRIGHTNESS" val="0.35"/>
  <p:tag name="KSO_WM_UNIT_TEXT_FILL_FORE_SCHEMECOLOR_INDEX" val="13"/>
  <p:tag name="KSO_WM_UNIT_TEXT_FILL_TYPE" val="1"/>
  <p:tag name="KSO_WM_TEMPLATE_ASSEMBLE_XID" val="5f9bbf871fb265b86ffa578f"/>
  <p:tag name="KSO_WM_TEMPLATE_ASSEMBLE_GROUPID" val="5f9b7e78623d22db5a11f655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7b4d75f96b984ffeb7c22cd7ebf475d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f709e9f9d7c421b96253a29aefd0ad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8781d4aa6e74497ba0c5fe377842f3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5618c0697334e0bb19cf619dadc5d77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7b4d75f96b984ffeb7c22cd7ebf475d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f709e9f9d7c421b96253a29aefd0ad5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8781d4aa6e74497ba0c5fe377842f3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5618c0697334e0bb19cf619dadc5d77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2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7"/>
  <p:tag name="KSO_WM_UNIT_DEC_AREA_ID" val="f313485ed80349efaa2be7a2d0a9ddd9"/>
  <p:tag name="KSO_WM_UNIT_DECORATE_INFO" val=""/>
  <p:tag name="KSO_WM_UNIT_SM_LIMIT_TYPE" val=""/>
  <p:tag name="KSO_WM_CHIP_FILLAREA_FILL_RULE" val="{&quot;fill_align&quot;:&quot;rm&quot;,&quot;fill_effect&quot;:[],&quot;fill_mode&quot;:&quot;adaptive&quot;,&quot;sacle_strategy&quot;:&quot;stretch&quot;}"/>
  <p:tag name="KSO_WM_ASSEMBLE_CHIP_INDEX" val="caebbf9d1d514c9bb04661cc9310030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dba9aab52a054bcc9dfeb625f0d8f2b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3d5a0a967444ca7a483d536da014beb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7b4d75f96b984ffeb7c22cd7ebf475d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f709e9f9d7c421b96253a29aefd0ad5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8781d4aa6e74497ba0c5fe377842f3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5618c0697334e0bb19cf619dadc5d77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7b4d75f96b984ffeb7c22cd7ebf475d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f709e9f9d7c421b96253a29aefd0ad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8781d4aa6e74497ba0c5fe377842f3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5618c0697334e0bb19cf619dadc5d77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7b4d75f96b984ffeb7c22cd7ebf475d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f709e9f9d7c421b96253a29aefd0ad5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8781d4aa6e74497ba0c5fe377842f3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5618c0697334e0bb19cf619dadc5d77"/>
</p:tagLst>
</file>

<file path=ppt/tags/tag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523_1*b*1"/>
  <p:tag name="KSO_WM_TEMPLATE_CATEGORY" val="custom"/>
  <p:tag name="KSO_WM_TEMPLATE_INDEX" val="2020452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8;24;2"/>
  <p:tag name="KSO_WM_UNIT_BLOCK" val="0"/>
  <p:tag name="KSO_WM_UNIT_DEC_AREA_ID" val="01e098971b9340e885ced18a1fe3d0d9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8fb0c074747248fa996e8c891520189d"/>
  <p:tag name="KSO_WM_UNIT_TEXT_FILL_FORE_SCHEMECOLOR_INDEX_BRIGHTNESS" val="0.35"/>
  <p:tag name="KSO_WM_UNIT_TEXT_FILL_FORE_SCHEMECOLOR_INDEX" val="13"/>
  <p:tag name="KSO_WM_UNIT_TEXT_FILL_TYPE" val="1"/>
  <p:tag name="KSO_WM_TEMPLATE_ASSEMBLE_XID" val="5f9bbf871fb265b86ffa57aa"/>
  <p:tag name="KSO_WM_TEMPLATE_ASSEMBLE_GROUPID" val="5f9b7e78623d22db5a11f655"/>
</p:tagLst>
</file>

<file path=ppt/tags/tag28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523_1*a*1"/>
  <p:tag name="KSO_WM_TEMPLATE_CATEGORY" val="custom"/>
  <p:tag name="KSO_WM_TEMPLATE_INDEX" val="20204523"/>
  <p:tag name="KSO_WM_UNIT_LAYERLEVEL" val="1"/>
  <p:tag name="KSO_WM_TAG_VERSION" val="1.0"/>
  <p:tag name="KSO_WM_BEAUTIFY_FLAG" val="#wm#"/>
  <p:tag name="KSO_WM_UNIT_PRESET_TEXT" val="谢谢聆听"/>
  <p:tag name="KSO_WM_UNIT_DEFAULT_FONT" val="60;74;4"/>
  <p:tag name="KSO_WM_UNIT_BLOCK" val="0"/>
  <p:tag name="KSO_WM_UNIT_DEC_AREA_ID" val="44f5189410b94e9cb773db2e623544fe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8fb0c074747248fa996e8c891520189d"/>
  <p:tag name="KSO_WM_UNIT_TEXT_FILL_FORE_SCHEMECOLOR_INDEX_BRIGHTNESS" val="0.15"/>
  <p:tag name="KSO_WM_UNIT_TEXT_FILL_FORE_SCHEMECOLOR_INDEX" val="13"/>
  <p:tag name="KSO_WM_UNIT_TEXT_FILL_TYPE" val="1"/>
  <p:tag name="KSO_WM_TEMPLATE_ASSEMBLE_XID" val="5f9bbf871fb265b86ffa57aa"/>
  <p:tag name="KSO_WM_TEMPLATE_ASSEMBLE_GROUPID" val="5f9b7e78623d22db5a11f65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7b4d75f96b984ffeb7c22cd7ebf475d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f709e9f9d7c421b96253a29aefd0ad5"/>
  <p:tag name="KSO_WM_SLIDE_BACKGROUND_TYPE" val="general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8781d4aa6e74497ba0c5fe377842f3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5618c0697334e0bb19cf619dadc5d77"/>
  <p:tag name="KSO_WM_SLIDE_BACKGROUND_TYPE" val="general"/>
</p:tagLst>
</file>

<file path=ppt/tags/tag31.xml><?xml version="1.0" encoding="utf-8"?>
<p:tagLst xmlns:p="http://schemas.openxmlformats.org/presentationml/2006/main">
  <p:tag name="KSO_WM_SLIDE_BACKGROUND_TYPE" val="general"/>
</p:tagLst>
</file>

<file path=ppt/tags/tag32.xml><?xml version="1.0" encoding="utf-8"?>
<p:tagLst xmlns:p="http://schemas.openxmlformats.org/presentationml/2006/main">
  <p:tag name="KSO_WM_SLIDE_BACKGROUND_TYPE" val="general"/>
</p:tagLst>
</file>

<file path=ppt/tags/tag33.xml><?xml version="1.0" encoding="utf-8"?>
<p:tagLst xmlns:p="http://schemas.openxmlformats.org/presentationml/2006/main">
  <p:tag name="KSO_WM_SLIDE_BACKGROUND_TYPE" val="general"/>
</p:tagLst>
</file>

<file path=ppt/tags/tag34.xml><?xml version="1.0" encoding="utf-8"?>
<p:tagLst xmlns:p="http://schemas.openxmlformats.org/presentationml/2006/main">
  <p:tag name="KSO_WM_SLIDE_BACKGROUND_TYPE" val="general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23_5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a"/>
  <p:tag name="KSO_WM_UNIT_DEC_AREA_ID" val="4081f59f27fb493babda3f6fb98a30e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08439026e5f4b4884206c208fbab177"/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a995c1d1e5b948719cfe294d71b8eca3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3537503c8a147faaec942e23709afcc"/>
  <p:tag name="KSO_WM_SLIDE_BACKGROUND_TYPE" val="frame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e1e1555a64cc4bf7819abd5fb82ef49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d266e67e3e24e9ea85b71add86ed3f2"/>
  <p:tag name="KSO_WM_SLIDE_BACKGROUND_TYPE" val="frame"/>
</p:tagLst>
</file>

<file path=ppt/tags/tag38.xml><?xml version="1.0" encoding="utf-8"?>
<p:tagLst xmlns:p="http://schemas.openxmlformats.org/presentationml/2006/main">
  <p:tag name="KSO_WM_SLIDE_BACKGROUND_TYPE" val="frame"/>
</p:tagLst>
</file>

<file path=ppt/tags/tag39.xml><?xml version="1.0" encoding="utf-8"?>
<p:tagLst xmlns:p="http://schemas.openxmlformats.org/presentationml/2006/main">
  <p:tag name="KSO_WM_SLIDE_BACKGROUND_TYPE" val="frame"/>
</p:tagLst>
</file>

<file path=ppt/tags/tag40.xml><?xml version="1.0" encoding="utf-8"?>
<p:tagLst xmlns:p="http://schemas.openxmlformats.org/presentationml/2006/main">
  <p:tag name="KSO_WM_SLIDE_BACKGROUND_TYPE" val="frame"/>
</p:tagLst>
</file>

<file path=ppt/tags/tag41.xml><?xml version="1.0" encoding="utf-8"?>
<p:tagLst xmlns:p="http://schemas.openxmlformats.org/presentationml/2006/main">
  <p:tag name="KSO_WM_SLIDE_BACKGROUND_TYPE" val="frame"/>
</p:tagLst>
</file>

<file path=ppt/tags/tag42.xml><?xml version="1.0" encoding="utf-8"?>
<p:tagLst xmlns:p="http://schemas.openxmlformats.org/presentationml/2006/main">
  <p:tag name="KSO_WM_SLIDE_BACKGROUND_TYPE" val="frame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23_5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a"/>
  <p:tag name="KSO_WM_UNIT_DEC_AREA_ID" val="08aa868ee9584054b4473fd1f04c7f8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ff5440ad6c045f087baa39e72cd5572"/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dea73800db174060bc69f2cf65fbc718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947257cd6ca4d929d6bcb024c6b49cf"/>
  <p:tag name="KSO_WM_SLIDE_BACKGROUND_TYPE" val="leftRight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e0258884ed0f47e783f291a414fa517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4ccc8383c314518a1c24d3270ea935e"/>
  <p:tag name="KSO_WM_SLIDE_BACKGROUND_TYPE" val="leftRight"/>
</p:tagLst>
</file>

<file path=ppt/tags/tag46.xml><?xml version="1.0" encoding="utf-8"?>
<p:tagLst xmlns:p="http://schemas.openxmlformats.org/presentationml/2006/main">
  <p:tag name="KSO_WM_SLIDE_BACKGROUND_TYPE" val="leftRight"/>
</p:tagLst>
</file>

<file path=ppt/tags/tag47.xml><?xml version="1.0" encoding="utf-8"?>
<p:tagLst xmlns:p="http://schemas.openxmlformats.org/presentationml/2006/main">
  <p:tag name="KSO_WM_SLIDE_BACKGROUND_TYPE" val="leftRight"/>
</p:tagLst>
</file>

<file path=ppt/tags/tag48.xml><?xml version="1.0" encoding="utf-8"?>
<p:tagLst xmlns:p="http://schemas.openxmlformats.org/presentationml/2006/main">
  <p:tag name="KSO_WM_SLIDE_BACKGROUND_TYPE" val="leftRight"/>
</p:tagLst>
</file>

<file path=ppt/tags/tag49.xml><?xml version="1.0" encoding="utf-8"?>
<p:tagLst xmlns:p="http://schemas.openxmlformats.org/presentationml/2006/main">
  <p:tag name="KSO_WM_SLIDE_BACKGROUND_TYPE" val="leftRight"/>
</p:tagLst>
</file>

<file path=ppt/tags/tag50.xml><?xml version="1.0" encoding="utf-8"?>
<p:tagLst xmlns:p="http://schemas.openxmlformats.org/presentationml/2006/main">
  <p:tag name="KSO_WM_SLIDE_BACKGROUND_TYPE" val="leftRight"/>
</p:tagLst>
</file>

<file path=ppt/tags/tag51.xml><?xml version="1.0" encoding="utf-8"?>
<p:tagLst xmlns:p="http://schemas.openxmlformats.org/presentationml/2006/main">
  <p:tag name="KSO_WM_SLIDE_BACKGROUND_TYPE" val="leftRight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23_5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a"/>
  <p:tag name="KSO_WM_UNIT_DEC_AREA_ID" val="9a435f755a1547d7aa189c77ae33fa6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41ac057eb974dd48841dc8ca51a81a7"/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4d8dac7d5297498693a2d768aa34085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e10e2feb46c4d5e8dbbf8fe0819b685"/>
  <p:tag name="KSO_WM_SLIDE_BACKGROUND_TYPE" val="topBottom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efc9ba2d3ff94613a3c2b3c504a72c9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fc14c05a52341a08cb413171356aa4c"/>
  <p:tag name="KSO_WM_SLIDE_BACKGROUND_TYPE" val="topBottom"/>
</p:tagLst>
</file>

<file path=ppt/tags/tag55.xml><?xml version="1.0" encoding="utf-8"?>
<p:tagLst xmlns:p="http://schemas.openxmlformats.org/presentationml/2006/main">
  <p:tag name="KSO_WM_SLIDE_BACKGROUND_TYPE" val="topBottom"/>
</p:tagLst>
</file>

<file path=ppt/tags/tag56.xml><?xml version="1.0" encoding="utf-8"?>
<p:tagLst xmlns:p="http://schemas.openxmlformats.org/presentationml/2006/main">
  <p:tag name="KSO_WM_SLIDE_BACKGROUND_TYPE" val="topBottom"/>
</p:tagLst>
</file>

<file path=ppt/tags/tag57.xml><?xml version="1.0" encoding="utf-8"?>
<p:tagLst xmlns:p="http://schemas.openxmlformats.org/presentationml/2006/main">
  <p:tag name="KSO_WM_SLIDE_BACKGROUND_TYPE" val="topBottom"/>
</p:tagLst>
</file>

<file path=ppt/tags/tag58.xml><?xml version="1.0" encoding="utf-8"?>
<p:tagLst xmlns:p="http://schemas.openxmlformats.org/presentationml/2006/main">
  <p:tag name="KSO_WM_SLIDE_BACKGROUND_TYPE" val="topBottom"/>
</p:tagLst>
</file>

<file path=ppt/tags/tag59.xml><?xml version="1.0" encoding="utf-8"?>
<p:tagLst xmlns:p="http://schemas.openxmlformats.org/presentationml/2006/main">
  <p:tag name="KSO_WM_SLIDE_BACKGROUND_TYPE" val="topBottom"/>
</p:tagLst>
</file>

<file path=ppt/tags/tag60.xml><?xml version="1.0" encoding="utf-8"?>
<p:tagLst xmlns:p="http://schemas.openxmlformats.org/presentationml/2006/main">
  <p:tag name="KSO_WM_SLIDE_BACKGROUND_TYPE" val="topBottom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23_5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a"/>
  <p:tag name="KSO_WM_UNIT_DEC_AREA_ID" val="768d3a79a5464845b5ab100f38d4fe68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f074771fb98456e89897b71f7b995b8"/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42a6b6aea3b1435fa9c740863a46cb4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3c6e47d897c47c586e1b20851b03a6c"/>
  <p:tag name="KSO_WM_SLIDE_BACKGROUND_TYPE" val="bottomTop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525344b85fb0422c845dec11df09c9b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b9ecc56fc1842189ea9ba4faf8f1b32"/>
  <p:tag name="KSO_WM_SLIDE_BACKGROUND_TYPE" val="bottomTop"/>
</p:tagLst>
</file>

<file path=ppt/tags/tag64.xml><?xml version="1.0" encoding="utf-8"?>
<p:tagLst xmlns:p="http://schemas.openxmlformats.org/presentationml/2006/main">
  <p:tag name="KSO_WM_SLIDE_BACKGROUND_TYPE" val="bottomTop"/>
</p:tagLst>
</file>

<file path=ppt/tags/tag65.xml><?xml version="1.0" encoding="utf-8"?>
<p:tagLst xmlns:p="http://schemas.openxmlformats.org/presentationml/2006/main">
  <p:tag name="KSO_WM_SLIDE_BACKGROUND_TYPE" val="bottomTop"/>
</p:tagLst>
</file>

<file path=ppt/tags/tag66.xml><?xml version="1.0" encoding="utf-8"?>
<p:tagLst xmlns:p="http://schemas.openxmlformats.org/presentationml/2006/main">
  <p:tag name="KSO_WM_SLIDE_BACKGROUND_TYPE" val="bottomTop"/>
</p:tagLst>
</file>

<file path=ppt/tags/tag67.xml><?xml version="1.0" encoding="utf-8"?>
<p:tagLst xmlns:p="http://schemas.openxmlformats.org/presentationml/2006/main">
  <p:tag name="KSO_WM_SLIDE_BACKGROUND_TYPE" val="bottomTop"/>
</p:tagLst>
</file>

<file path=ppt/tags/tag68.xml><?xml version="1.0" encoding="utf-8"?>
<p:tagLst xmlns:p="http://schemas.openxmlformats.org/presentationml/2006/main">
  <p:tag name="KSO_WM_SLIDE_BACKGROUND_TYPE" val="bottomTop"/>
</p:tagLst>
</file>

<file path=ppt/tags/tag69.xml><?xml version="1.0" encoding="utf-8"?>
<p:tagLst xmlns:p="http://schemas.openxmlformats.org/presentationml/2006/main">
  <p:tag name="KSO_WM_SLIDE_BACKGROUND_TYPE" val="bottomTop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23_5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a"/>
  <p:tag name="KSO_WM_UNIT_DEC_AREA_ID" val="e09ff4026a3b49fe94b5937c90f6bac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93c71e631944746b509f1c2a6c1092b"/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c3eb65beb87b41a5bb4fc45c6756c52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c96ab8f55003492b86090b19aef168a4"/>
  <p:tag name="KSO_WM_SLIDE_BACKGROUND_TYPE" val="navigation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21a27f6825fb4662800292e39c2de97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3456ad57fce4784aebd10bebcb9e7f2"/>
  <p:tag name="KSO_WM_SLIDE_BACKGROUND_TYPE" val="navigation"/>
</p:tagLst>
</file>

<file path=ppt/tags/tag73.xml><?xml version="1.0" encoding="utf-8"?>
<p:tagLst xmlns:p="http://schemas.openxmlformats.org/presentationml/2006/main">
  <p:tag name="KSO_WM_SLIDE_BACKGROUND_TYPE" val="navigation"/>
</p:tagLst>
</file>

<file path=ppt/tags/tag74.xml><?xml version="1.0" encoding="utf-8"?>
<p:tagLst xmlns:p="http://schemas.openxmlformats.org/presentationml/2006/main">
  <p:tag name="KSO_WM_SLIDE_BACKGROUND_TYPE" val="navigation"/>
</p:tagLst>
</file>

<file path=ppt/tags/tag75.xml><?xml version="1.0" encoding="utf-8"?>
<p:tagLst xmlns:p="http://schemas.openxmlformats.org/presentationml/2006/main">
  <p:tag name="KSO_WM_SLIDE_BACKGROUND_TYPE" val="navigation"/>
</p:tagLst>
</file>

<file path=ppt/tags/tag76.xml><?xml version="1.0" encoding="utf-8"?>
<p:tagLst xmlns:p="http://schemas.openxmlformats.org/presentationml/2006/main">
  <p:tag name="KSO_WM_SLIDE_BACKGROUND_TYPE" val="navigation"/>
</p:tagLst>
</file>

<file path=ppt/tags/tag77.xml><?xml version="1.0" encoding="utf-8"?>
<p:tagLst xmlns:p="http://schemas.openxmlformats.org/presentationml/2006/main">
  <p:tag name="KSO_WM_SLIDE_BACKGROUND_TYPE" val="navigation"/>
</p:tagLst>
</file>

<file path=ppt/tags/tag78.xml><?xml version="1.0" encoding="utf-8"?>
<p:tagLst xmlns:p="http://schemas.openxmlformats.org/presentationml/2006/main">
  <p:tag name="KSO_WM_SLIDE_BACKGROUND_TYPE" val="navigation"/>
</p:tagLst>
</file>

<file path=ppt/tags/tag79.xml><?xml version="1.0" encoding="utf-8"?>
<p:tagLst xmlns:p="http://schemas.openxmlformats.org/presentationml/2006/main">
  <p:tag name="KSO_WM_SLIDE_BACKGROUND_TYPE" val="navigation"/>
</p:tagLst>
</file>

<file path=ppt/tags/tag80.xml><?xml version="1.0" encoding="utf-8"?>
<p:tagLst xmlns:p="http://schemas.openxmlformats.org/presentationml/2006/main">
  <p:tag name="KSO_WM_SLIDE_BACKGROUND_TYPE" val="navigation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23_5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a"/>
  <p:tag name="KSO_WM_UNIT_DEC_AREA_ID" val="2dbd3f6f5d0643a99917ae5216c6635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8bf524903dc48e48507118441b71da1"/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3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8"/>
  <p:tag name="KSO_WM_UNIT_DEC_AREA_ID" val="8c464b9b6c1746e6a3b0cca28243ca9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116cc0f9a8841dd93627b92cb6bf36f"/>
  <p:tag name="KSO_WM_SLIDE_BACKGROUND_TYPE" val="belt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23_4*i*1"/>
  <p:tag name="KSO_WM_TEMPLATE_CATEGORY" val="chip"/>
  <p:tag name="KSO_WM_TEMPLATE_INDEX" val="20204523"/>
  <p:tag name="KSO_WM_UNIT_LAYERLEVEL" val="1"/>
  <p:tag name="KSO_WM_TAG_VERSION" val="1.0"/>
  <p:tag name="KSO_WM_BEAUTIFY_FLAG" val="#wm#"/>
  <p:tag name="KSO_WM_CHIP_GROUPID" val="5f9b7e78623d22db5a11f655"/>
  <p:tag name="KSO_WM_CHIP_XID" val="5f9b7e78623d22db5a11f659"/>
  <p:tag name="KSO_WM_UNIT_DEC_AREA_ID" val="98c83879b13e485abe0d400ec60231b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0f48c06e53844c3a61af4c4c4552c24"/>
  <p:tag name="KSO_WM_SLIDE_BACKGROUND_TYPE" val="belt"/>
</p:tagLst>
</file>

<file path=ppt/tags/tag84.xml><?xml version="1.0" encoding="utf-8"?>
<p:tagLst xmlns:p="http://schemas.openxmlformats.org/presentationml/2006/main">
  <p:tag name="KSO_WM_SLIDE_BACKGROUND_TYPE" val="belt"/>
</p:tagLst>
</file>

<file path=ppt/tags/tag85.xml><?xml version="1.0" encoding="utf-8"?>
<p:tagLst xmlns:p="http://schemas.openxmlformats.org/presentationml/2006/main">
  <p:tag name="KSO_WM_SLIDE_BACKGROUND_TYPE" val="belt"/>
</p:tagLst>
</file>

<file path=ppt/tags/tag86.xml><?xml version="1.0" encoding="utf-8"?>
<p:tagLst xmlns:p="http://schemas.openxmlformats.org/presentationml/2006/main">
  <p:tag name="KSO_WM_SLIDE_BACKGROUND_TYPE" val="belt"/>
</p:tagLst>
</file>

<file path=ppt/tags/tag87.xml><?xml version="1.0" encoding="utf-8"?>
<p:tagLst xmlns:p="http://schemas.openxmlformats.org/presentationml/2006/main">
  <p:tag name="KSO_WM_SLIDE_BACKGROUND_TYPE" val="belt"/>
</p:tagLst>
</file>

<file path=ppt/tags/tag88.xml><?xml version="1.0" encoding="utf-8"?>
<p:tagLst xmlns:p="http://schemas.openxmlformats.org/presentationml/2006/main">
  <p:tag name="KSO_WM_SLIDE_BACKGROUND_TYPE" val="belt"/>
</p:tagLst>
</file>

<file path=ppt/tags/tag89.xml><?xml version="1.0" encoding="utf-8"?>
<p:tagLst xmlns:p="http://schemas.openxmlformats.org/presentationml/2006/main">
  <p:tag name="KSO_WM_TEMPLATE_CATEGORY" val="custom"/>
  <p:tag name="KSO_WM_TEMPLATE_INDEX" val="20204523"/>
</p:tagLst>
</file>

<file path=ppt/tags/tag90.xml><?xml version="1.0" encoding="utf-8"?>
<p:tagLst xmlns:p="http://schemas.openxmlformats.org/presentationml/2006/main">
  <p:tag name="KSO_WM_TEMPLATE_CATEGORY" val="custom"/>
  <p:tag name="KSO_WM_TEMPLATE_INDEX" val="20204523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23"/>
</p:tagLst>
</file>

<file path=ppt/tags/tag92.xml><?xml version="1.0" encoding="utf-8"?>
<p:tagLst xmlns:p="http://schemas.openxmlformats.org/presentationml/2006/main">
  <p:tag name="KSO_WM_UNIT_NOCLEAR" val="0"/>
  <p:tag name="KSO_WM_UNIT_VALUE" val="9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662_1*f*1"/>
  <p:tag name="KSO_WM_TEMPLATE_CATEGORY" val="diagram"/>
  <p:tag name="KSO_WM_TEMPLATE_INDEX" val="20200662"/>
  <p:tag name="KSO_WM_UNIT_LAYERLEVEL" val="1"/>
  <p:tag name="KSO_WM_TAG_VERSION" val="1.0"/>
  <p:tag name="KSO_WM_BEAUTIFY_FLAG" val=""/>
  <p:tag name="KSO_WM_UNIT_PRESET_TEXT" val="单击此处添加文本具体内容，简明扼要的阐述您的观点。根据需要可酌情增减文字，以便观者准确的理解您传达的思想。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523_7*a*1"/>
  <p:tag name="KSO_WM_TEMPLATE_CATEGORY" val="custom"/>
  <p:tag name="KSO_WM_TEMPLATE_INDEX" val="20204523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32;2"/>
  <p:tag name="KSO_WM_UNIT_BLOCK" val="0"/>
  <p:tag name="KSO_WM_UNIT_DEC_AREA_ID" val="b7c8e84ed09b491aab5182c82d3c717e"/>
  <p:tag name="KSO_WM_CHIP_GROUPID" val="5ebe41950ac41c4a0a525618"/>
  <p:tag name="KSO_WM_CHIP_XID" val="5ebe41950ac41c4a0a525619"/>
  <p:tag name="KSO_WM_CHIP_FILLAREA_FILL_RULE" val="{&quot;fill_align&quot;:&quot;cm&quot;,&quot;fill_mode&quot;:&quot;adaptive&quot;,&quot;sacle_strategy&quot;:&quot;smart&quot;}"/>
  <p:tag name="KSO_WM_ASSEMBLE_CHIP_INDEX" val="b79185532ee140f78b72fef839bfdb41"/>
  <p:tag name="KSO_WM_UNIT_TEXT_FILL_FORE_SCHEMECOLOR_INDEX_BRIGHTNESS" val="0.15"/>
  <p:tag name="KSO_WM_UNIT_TEXT_FILL_FORE_SCHEMECOLOR_INDEX" val="13"/>
  <p:tag name="KSO_WM_UNIT_TEXT_FILL_TYPE" val="1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#wm#"/>
  <p:tag name="KSO_WM_TEMPLATE_CATEGORY" val="diagram"/>
  <p:tag name="KSO_WM_TEMPLATE_INDEX" val="20188491"/>
  <p:tag name="KSO_WM_TAG_VERSION" val="1.0"/>
  <p:tag name="KSO_WM_SLIDE_INDEX" val="3"/>
  <p:tag name="KSO_WM_SLIDE_ITEM_CNT" val="4"/>
  <p:tag name="KSO_WM_SLIDE_LAYOUT" val="n"/>
  <p:tag name="KSO_WM_SLIDE_LAYOUT_CNT" val="1"/>
  <p:tag name="KSO_WM_SLIDE_TYPE" val="text"/>
  <p:tag name="KSO_WM_SLIDE_SUBTYPE" val="diag"/>
  <p:tag name="KSO_WM_SLIDE_POSITION" val="56.8*139.27"/>
  <p:tag name="KSO_WM_SLIDE_SIZE" val="884.266*317.98"/>
  <p:tag name="KSO_WM_DIAGRAM_GROUP_CODE" val="n1-1"/>
  <p:tag name="KSO_WM_SLIDE_ID" val="diagram20188491_3"/>
  <p:tag name="KSO_WM_SLIDE_DIAGTYPE" val="n"/>
  <p:tag name="KSO_WM_TEMPLATE_SUBCATEGORY" val="0"/>
</p:tagLst>
</file>

<file path=ppt/tags/tag107.xml><?xml version="1.0" encoding="utf-8"?>
<p:tagLst xmlns:p="http://schemas.openxmlformats.org/presentationml/2006/main">
  <p:tag name="ISPRING_ULTRA_SCORM_COURSE_ID" val="EDF4BCF6-8C2B-4CE8-82CE-58DA199F12C3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物业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KSO_WPP_MARK_KEY" val="70c7db5a-5a76-44a6-b296-223441556d36"/>
  <p:tag name="COMMONDATA" val="eyJoZGlkIjoiNGQ4NzE3YzlhNzc4M2VhYjgzNjI1N2Y4NjU1YjA1YmQifQ=="/>
  <p:tag name="commondata" val="eyJoZGlkIjoiMTRlNGQ5MDAyYWVkZWNlZTA2MzExYjE1NTBlY2QwYjQ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1vaecdp">
      <a:majorFont>
        <a:latin typeface="FZHei-B01S"/>
        <a:ea typeface="FZHei-B01S"/>
        <a:cs typeface=""/>
      </a:majorFont>
      <a:minorFont>
        <a:latin typeface="FZHei-B01S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Adjacency">
      <a:dk1>
        <a:srgbClr val="000000"/>
      </a:dk1>
      <a:lt1>
        <a:srgbClr val="FFFFFF"/>
      </a:lt1>
      <a:dk2>
        <a:srgbClr val="F3ECEC"/>
      </a:dk2>
      <a:lt2>
        <a:srgbClr val="FFFFFF"/>
      </a:lt2>
      <a:accent1>
        <a:srgbClr val="6C6C6C"/>
      </a:accent1>
      <a:accent2>
        <a:srgbClr val="6C6C6B"/>
      </a:accent2>
      <a:accent3>
        <a:srgbClr val="6C6C6B"/>
      </a:accent3>
      <a:accent4>
        <a:srgbClr val="6C6C6B"/>
      </a:accent4>
      <a:accent5>
        <a:srgbClr val="6C6C6B"/>
      </a:accent5>
      <a:accent6>
        <a:srgbClr val="6C6C6B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1271</Words>
  <Application>WPS 表格</Application>
  <PresentationFormat>自定义</PresentationFormat>
  <Paragraphs>71</Paragraphs>
  <Slides>3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27" baseType="lpstr">
      <vt:lpstr>Arial</vt:lpstr>
      <vt:lpstr>宋体</vt:lpstr>
      <vt:lpstr>Wingdings</vt:lpstr>
      <vt:lpstr>字魂105号-简雅黑</vt:lpstr>
      <vt:lpstr>汉仪中黑KW</vt:lpstr>
      <vt:lpstr>Times New Roman</vt:lpstr>
      <vt:lpstr>微软雅黑</vt:lpstr>
      <vt:lpstr>汉仪旗黑</vt:lpstr>
      <vt:lpstr>汉仪旗黑-85S</vt:lpstr>
      <vt:lpstr>Cambria</vt:lpstr>
      <vt:lpstr>华文宋体</vt:lpstr>
      <vt:lpstr>Calibri</vt:lpstr>
      <vt:lpstr>Wingdings</vt:lpstr>
      <vt:lpstr>Helvetica</vt:lpstr>
      <vt:lpstr>Bebas Neue</vt:lpstr>
      <vt:lpstr>Helvetica Neue</vt:lpstr>
      <vt:lpstr>宋体</vt:lpstr>
      <vt:lpstr>Arial Unicode MS</vt:lpstr>
      <vt:lpstr>FZHei-B01S</vt:lpstr>
      <vt:lpstr>苹方-简</vt:lpstr>
      <vt:lpstr>汉仪书宋二KW</vt:lpstr>
      <vt:lpstr>微软雅黑</vt:lpstr>
      <vt:lpstr>1_Office 主题</vt:lpstr>
      <vt:lpstr>3_Office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diaochuanchuan</cp:lastModifiedBy>
  <cp:revision>662</cp:revision>
  <dcterms:created xsi:type="dcterms:W3CDTF">2025-12-12T02:34:02Z</dcterms:created>
  <dcterms:modified xsi:type="dcterms:W3CDTF">2025-12-12T02:34:02Z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2052-12.1.23540.23540</vt:lpwstr>
  </property>
  <property fmtid="{D5CDD505-2E9C-101B-9397-08002B2CF9AE}" pid="3" name="ICV">
    <vt:lpwstr>B5D7BE53EC636D9EA6763B69286C3A30_43</vt:lpwstr>
  </property>
  <property fmtid="{D5CDD505-2E9C-101B-9397-08002B2CF9AE}" pid="4" name="KSOSaveFontToCloudKey">
    <vt:lpwstr>507564748_btnclosed</vt:lpwstr>
  </property>
</Properties>
</file>